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7"/>
  </p:notesMasterIdLst>
  <p:sldIdLst>
    <p:sldId id="256" r:id="rId2"/>
    <p:sldId id="410" r:id="rId3"/>
    <p:sldId id="411" r:id="rId4"/>
    <p:sldId id="412" r:id="rId5"/>
    <p:sldId id="413" r:id="rId6"/>
    <p:sldId id="414" r:id="rId7"/>
    <p:sldId id="415" r:id="rId8"/>
    <p:sldId id="596" r:id="rId9"/>
    <p:sldId id="416" r:id="rId10"/>
    <p:sldId id="419" r:id="rId11"/>
    <p:sldId id="257" r:id="rId12"/>
    <p:sldId id="418" r:id="rId13"/>
    <p:sldId id="421" r:id="rId14"/>
    <p:sldId id="422" r:id="rId15"/>
    <p:sldId id="423" r:id="rId16"/>
    <p:sldId id="424" r:id="rId17"/>
    <p:sldId id="425" r:id="rId18"/>
    <p:sldId id="426" r:id="rId19"/>
    <p:sldId id="427" r:id="rId20"/>
    <p:sldId id="428" r:id="rId21"/>
    <p:sldId id="429" r:id="rId22"/>
    <p:sldId id="430" r:id="rId23"/>
    <p:sldId id="431" r:id="rId24"/>
    <p:sldId id="432" r:id="rId25"/>
    <p:sldId id="433" r:id="rId26"/>
    <p:sldId id="434" r:id="rId27"/>
    <p:sldId id="435" r:id="rId28"/>
    <p:sldId id="436" r:id="rId29"/>
    <p:sldId id="597" r:id="rId30"/>
    <p:sldId id="598" r:id="rId31"/>
    <p:sldId id="599" r:id="rId32"/>
    <p:sldId id="467" r:id="rId33"/>
    <p:sldId id="455" r:id="rId34"/>
    <p:sldId id="456" r:id="rId35"/>
    <p:sldId id="457" r:id="rId36"/>
    <p:sldId id="458" r:id="rId37"/>
    <p:sldId id="459" r:id="rId38"/>
    <p:sldId id="460" r:id="rId39"/>
    <p:sldId id="461" r:id="rId40"/>
    <p:sldId id="469" r:id="rId41"/>
    <p:sldId id="443" r:id="rId42"/>
    <p:sldId id="444" r:id="rId43"/>
    <p:sldId id="445" r:id="rId44"/>
    <p:sldId id="446" r:id="rId45"/>
    <p:sldId id="447" r:id="rId46"/>
    <p:sldId id="448" r:id="rId47"/>
    <p:sldId id="449" r:id="rId48"/>
    <p:sldId id="450" r:id="rId49"/>
    <p:sldId id="470" r:id="rId50"/>
    <p:sldId id="451" r:id="rId51"/>
    <p:sldId id="452" r:id="rId52"/>
    <p:sldId id="453" r:id="rId53"/>
    <p:sldId id="454" r:id="rId54"/>
    <p:sldId id="471" r:id="rId55"/>
    <p:sldId id="462" r:id="rId56"/>
    <p:sldId id="472" r:id="rId57"/>
    <p:sldId id="463" r:id="rId58"/>
    <p:sldId id="464" r:id="rId59"/>
    <p:sldId id="442" r:id="rId60"/>
    <p:sldId id="438" r:id="rId61"/>
    <p:sldId id="439" r:id="rId62"/>
    <p:sldId id="440" r:id="rId63"/>
    <p:sldId id="441" r:id="rId64"/>
    <p:sldId id="466" r:id="rId65"/>
    <p:sldId id="259" r:id="rId66"/>
    <p:sldId id="260" r:id="rId67"/>
    <p:sldId id="258" r:id="rId68"/>
    <p:sldId id="261" r:id="rId69"/>
    <p:sldId id="473" r:id="rId70"/>
    <p:sldId id="510" r:id="rId71"/>
    <p:sldId id="474" r:id="rId72"/>
    <p:sldId id="511" r:id="rId73"/>
    <p:sldId id="475" r:id="rId74"/>
    <p:sldId id="476" r:id="rId75"/>
    <p:sldId id="477" r:id="rId76"/>
    <p:sldId id="478" r:id="rId77"/>
    <p:sldId id="479" r:id="rId78"/>
    <p:sldId id="515" r:id="rId79"/>
    <p:sldId id="513" r:id="rId80"/>
    <p:sldId id="480" r:id="rId81"/>
    <p:sldId id="481" r:id="rId82"/>
    <p:sldId id="482" r:id="rId83"/>
    <p:sldId id="483" r:id="rId84"/>
    <p:sldId id="262" r:id="rId85"/>
    <p:sldId id="514" r:id="rId86"/>
    <p:sldId id="484" r:id="rId87"/>
    <p:sldId id="263" r:id="rId88"/>
    <p:sldId id="512" r:id="rId89"/>
    <p:sldId id="273" r:id="rId90"/>
    <p:sldId id="264" r:id="rId91"/>
    <p:sldId id="497" r:id="rId92"/>
    <p:sldId id="498" r:id="rId93"/>
    <p:sldId id="499" r:id="rId94"/>
    <p:sldId id="265" r:id="rId95"/>
    <p:sldId id="500" r:id="rId96"/>
    <p:sldId id="495" r:id="rId97"/>
    <p:sldId id="496" r:id="rId98"/>
    <p:sldId id="487" r:id="rId99"/>
    <p:sldId id="266" r:id="rId100"/>
    <p:sldId id="507" r:id="rId101"/>
    <p:sldId id="268" r:id="rId102"/>
    <p:sldId id="591" r:id="rId103"/>
    <p:sldId id="594" r:id="rId104"/>
    <p:sldId id="595" r:id="rId105"/>
    <p:sldId id="488" r:id="rId106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3300"/>
    <a:srgbClr val="FFCC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67" y="5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2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8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8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8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88C5739-1FDD-4B76-9E31-BF93D93B89E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F958B18-E5BA-4C2F-9177-B63C02F15ABB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40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6BBD7A8-E174-407E-AB2B-50EDF559E635}" type="slidenum">
              <a:rPr lang="it-IT" altLang="it-IT"/>
              <a:pPr/>
              <a:t>28</a:t>
            </a:fld>
            <a:endParaRPr lang="it-IT" altLang="it-IT"/>
          </a:p>
        </p:txBody>
      </p:sp>
      <p:sp>
        <p:nvSpPr>
          <p:cNvPr id="430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5C3D1D3-7221-4554-93FB-F5238DDCE0C1}" type="slidenum">
              <a:rPr lang="it-IT" altLang="it-IT"/>
              <a:pPr/>
              <a:t>33</a:t>
            </a:fld>
            <a:endParaRPr lang="it-IT" altLang="it-IT"/>
          </a:p>
        </p:txBody>
      </p:sp>
      <p:sp>
        <p:nvSpPr>
          <p:cNvPr id="491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A3A230C-DAE4-4C5F-95D8-433475C4044B}" type="slidenum">
              <a:rPr lang="it-IT" altLang="it-IT"/>
              <a:pPr/>
              <a:t>41</a:t>
            </a:fld>
            <a:endParaRPr lang="it-IT" altLang="it-IT"/>
          </a:p>
        </p:txBody>
      </p:sp>
      <p:sp>
        <p:nvSpPr>
          <p:cNvPr id="583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07E2B6F-7EC4-40DB-9BDA-B2C345BEEEF2}" type="slidenum">
              <a:rPr lang="it-IT" altLang="it-IT"/>
              <a:pPr/>
              <a:t>50</a:t>
            </a:fld>
            <a:endParaRPr lang="it-IT" altLang="it-IT"/>
          </a:p>
        </p:txBody>
      </p:sp>
      <p:sp>
        <p:nvSpPr>
          <p:cNvPr id="686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FF5964A-A12B-4EE5-9ACE-99C038EB54CE}" type="slidenum">
              <a:rPr lang="it-IT" altLang="it-IT"/>
              <a:pPr/>
              <a:t>55</a:t>
            </a:fld>
            <a:endParaRPr lang="it-IT" altLang="it-IT"/>
          </a:p>
        </p:txBody>
      </p:sp>
      <p:sp>
        <p:nvSpPr>
          <p:cNvPr id="747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4251320-8F1A-4567-B846-D91876724D86}" type="slidenum">
              <a:rPr lang="it-IT" altLang="it-IT"/>
              <a:pPr/>
              <a:t>57</a:t>
            </a:fld>
            <a:endParaRPr lang="it-IT" altLang="it-IT"/>
          </a:p>
        </p:txBody>
      </p:sp>
      <p:sp>
        <p:nvSpPr>
          <p:cNvPr id="778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16423C8-C2BB-4BE0-8FDB-AA77B5C03C72}" type="slidenum">
              <a:rPr lang="it-IT" altLang="it-IT"/>
              <a:pPr/>
              <a:t>65</a:t>
            </a:fld>
            <a:endParaRPr lang="it-IT" altLang="it-IT"/>
          </a:p>
        </p:txBody>
      </p:sp>
      <p:sp>
        <p:nvSpPr>
          <p:cNvPr id="870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097ED6C-0F0B-468B-A9CA-545C9CBC6B53}" type="slidenum">
              <a:rPr lang="it-IT" altLang="it-IT"/>
              <a:pPr/>
              <a:t>67</a:t>
            </a:fld>
            <a:endParaRPr lang="it-IT" altLang="it-IT"/>
          </a:p>
        </p:txBody>
      </p:sp>
      <p:sp>
        <p:nvSpPr>
          <p:cNvPr id="901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21AA98-A62C-47EA-AF48-C620558BB8FA}" type="slidenum">
              <a:rPr lang="it-IT" altLang="it-IT"/>
              <a:pPr/>
              <a:t>68</a:t>
            </a:fld>
            <a:endParaRPr lang="it-IT" altLang="it-IT"/>
          </a:p>
        </p:txBody>
      </p:sp>
      <p:sp>
        <p:nvSpPr>
          <p:cNvPr id="921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673EC1B-329F-44E5-A51F-7EC06EDD82EF}" type="slidenum">
              <a:rPr lang="it-IT" altLang="it-IT"/>
              <a:pPr/>
              <a:t>69</a:t>
            </a:fld>
            <a:endParaRPr lang="it-IT" altLang="it-IT"/>
          </a:p>
        </p:txBody>
      </p:sp>
      <p:sp>
        <p:nvSpPr>
          <p:cNvPr id="942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0A2633F-5C66-40D9-BC3F-9565525D9ECE}" type="slidenum">
              <a:rPr lang="it-IT" altLang="it-IT"/>
              <a:pPr/>
              <a:t>2</a:t>
            </a:fld>
            <a:endParaRPr lang="it-IT" altLang="it-IT"/>
          </a:p>
        </p:txBody>
      </p:sp>
      <p:sp>
        <p:nvSpPr>
          <p:cNvPr id="102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64173FE-7AB1-46AA-B80E-11AA4E59B440}" type="slidenum">
              <a:rPr lang="it-IT" altLang="it-IT"/>
              <a:pPr/>
              <a:t>71</a:t>
            </a:fld>
            <a:endParaRPr lang="it-IT" altLang="it-IT"/>
          </a:p>
        </p:txBody>
      </p:sp>
      <p:sp>
        <p:nvSpPr>
          <p:cNvPr id="972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017695-CA81-46C4-B4F1-A50F8371C632}" type="slidenum">
              <a:rPr lang="it-IT" altLang="it-IT"/>
              <a:pPr/>
              <a:t>82</a:t>
            </a:fld>
            <a:endParaRPr lang="it-IT" altLang="it-IT"/>
          </a:p>
        </p:txBody>
      </p:sp>
      <p:sp>
        <p:nvSpPr>
          <p:cNvPr id="1095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altLang="it-IT" smtClean="0"/>
              <a:t>Guida media p 8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85389AB-B043-45CB-8CE0-7DDD90984173}" type="slidenum">
              <a:rPr lang="it-IT" altLang="it-IT"/>
              <a:pPr/>
              <a:t>83</a:t>
            </a:fld>
            <a:endParaRPr lang="it-IT" altLang="it-IT"/>
          </a:p>
        </p:txBody>
      </p:sp>
      <p:sp>
        <p:nvSpPr>
          <p:cNvPr id="1116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4F00758-A9A4-4163-A388-7D7BE841087F}" type="slidenum">
              <a:rPr lang="it-IT" altLang="it-IT"/>
              <a:pPr/>
              <a:t>86</a:t>
            </a:fld>
            <a:endParaRPr lang="it-IT" altLang="it-IT"/>
          </a:p>
        </p:txBody>
      </p:sp>
      <p:sp>
        <p:nvSpPr>
          <p:cNvPr id="1157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B563A3-FCC8-4B15-8E68-530DBF2A68A5}" type="slidenum">
              <a:rPr lang="it-IT" altLang="it-IT"/>
              <a:pPr/>
              <a:t>87</a:t>
            </a:fld>
            <a:endParaRPr lang="it-IT" altLang="it-IT"/>
          </a:p>
        </p:txBody>
      </p:sp>
      <p:sp>
        <p:nvSpPr>
          <p:cNvPr id="1177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001364A-0362-43E8-B3BD-0CACCE48BD67}" type="slidenum">
              <a:rPr lang="it-IT" altLang="it-IT"/>
              <a:pPr/>
              <a:t>88</a:t>
            </a:fld>
            <a:endParaRPr lang="it-IT" altLang="it-IT"/>
          </a:p>
        </p:txBody>
      </p:sp>
      <p:sp>
        <p:nvSpPr>
          <p:cNvPr id="1198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29CCD71-1B35-4C88-B852-3CB854F7D892}" type="slidenum">
              <a:rPr lang="it-IT" altLang="it-IT"/>
              <a:pPr/>
              <a:t>98</a:t>
            </a:fld>
            <a:endParaRPr lang="it-IT" altLang="it-IT"/>
          </a:p>
        </p:txBody>
      </p:sp>
      <p:sp>
        <p:nvSpPr>
          <p:cNvPr id="1310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3DBFBA7-B789-4ECE-A95B-10925A7EE091}" type="slidenum">
              <a:rPr lang="it-IT" altLang="it-IT"/>
              <a:pPr/>
              <a:t>99</a:t>
            </a:fld>
            <a:endParaRPr lang="it-IT" altLang="it-IT"/>
          </a:p>
        </p:txBody>
      </p:sp>
      <p:sp>
        <p:nvSpPr>
          <p:cNvPr id="1331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88F9CF3-5149-4A4D-8F96-CE686CF4A155}" type="slidenum">
              <a:rPr lang="it-IT" altLang="it-IT"/>
              <a:pPr/>
              <a:t>102</a:t>
            </a:fld>
            <a:endParaRPr lang="it-IT" altLang="it-IT"/>
          </a:p>
        </p:txBody>
      </p:sp>
      <p:sp>
        <p:nvSpPr>
          <p:cNvPr id="1372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0777039-9807-4457-A073-7115C2B66929}" type="slidenum">
              <a:rPr lang="it-IT" altLang="it-IT"/>
              <a:pPr/>
              <a:t>103</a:t>
            </a:fld>
            <a:endParaRPr lang="it-IT" altLang="it-IT"/>
          </a:p>
        </p:txBody>
      </p:sp>
      <p:sp>
        <p:nvSpPr>
          <p:cNvPr id="1392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3ADF127-D59E-4D08-98EC-EDB210C0A66A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122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EA8D052-6EC2-4C82-9FED-5406C8543B4F}" type="slidenum">
              <a:rPr lang="it-IT" altLang="it-IT"/>
              <a:pPr/>
              <a:t>104</a:t>
            </a:fld>
            <a:endParaRPr lang="it-IT" altLang="it-IT"/>
          </a:p>
        </p:txBody>
      </p:sp>
      <p:sp>
        <p:nvSpPr>
          <p:cNvPr id="1413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3F57C07-423D-48EB-A382-CC5D813EEA9D}" type="slidenum">
              <a:rPr lang="it-IT" altLang="it-IT"/>
              <a:pPr/>
              <a:t>8</a:t>
            </a:fld>
            <a:endParaRPr lang="it-IT" altLang="it-IT"/>
          </a:p>
        </p:txBody>
      </p:sp>
      <p:sp>
        <p:nvSpPr>
          <p:cNvPr id="81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5043231-8902-48B3-98A1-4C6321C10DD1}" type="slidenum">
              <a:rPr lang="it-IT" altLang="it-IT"/>
              <a:pPr/>
              <a:t>11</a:t>
            </a:fld>
            <a:endParaRPr lang="it-IT" altLang="it-IT"/>
          </a:p>
        </p:txBody>
      </p:sp>
      <p:sp>
        <p:nvSpPr>
          <p:cNvPr id="204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1803E67-5ABA-4FA2-A8D6-0F9979C816B1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245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C248C0D-6317-4032-A2A4-DD17896F6EA6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337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B7425F3-F9F0-4182-BDB4-66EFF2438D5C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358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C31E543-39BD-4EE8-88CC-865AB5997DC7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399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D4B33-8573-457C-AFDD-3EEAE29B51A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9217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CC8F5-D119-49FD-A272-177EFCB917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25798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CBD21-3E8F-4DBA-9F0C-400E99EC115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97748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16B2D-EFEC-44C4-8BE8-A6D7DF27923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10975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07DCA-C008-4042-B1E8-47BBCEB9A9D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0286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E2C23-B147-4A6B-A94B-F701FA63C1C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41533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14C4F-3D0F-4094-877D-34AFA7C6E87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32934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D18E9-2B16-4B94-A9B0-47599FB10EB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76584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B8EAE-C0CD-46F5-88C5-EFA269E61A0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74430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C2DE1-63FE-4EF3-93EC-CFC0475B37B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96308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DC6BC-8FE8-4C12-AF9C-27C3E31E78E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16176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Modifica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CD5EB87-D5E1-4879-8947-6E095E7C01C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6775" y="620713"/>
            <a:ext cx="7918450" cy="3384550"/>
          </a:xfrm>
          <a:solidFill>
            <a:schemeClr val="bg1"/>
          </a:solidFill>
        </p:spPr>
        <p:txBody>
          <a:bodyPr rtlCol="0" anchor="ctr">
            <a:normAutofit fontScale="90000"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it-IT" altLang="it-IT" sz="6600" dirty="0">
                <a:latin typeface="Arial" panose="020B0604020202020204" pitchFamily="34" charset="0"/>
                <a:cs typeface="Arial" panose="020B0604020202020204" pitchFamily="34" charset="0"/>
              </a:rPr>
              <a:t>La Bibbia nei </a:t>
            </a:r>
            <a:r>
              <a:rPr lang="it-IT" altLang="it-IT" sz="6600" b="1" dirty="0">
                <a:latin typeface="Arial" panose="020B0604020202020204" pitchFamily="34" charset="0"/>
                <a:cs typeface="Arial" panose="020B0604020202020204" pitchFamily="34" charset="0"/>
              </a:rPr>
              <a:t>mosaici</a:t>
            </a:r>
            <a:r>
              <a:rPr lang="it-IT" altLang="it-IT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VENEZIA</a:t>
            </a:r>
            <a:r>
              <a:rPr lang="it-IT" altLang="it-IT" sz="3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3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Basilica </a:t>
            </a:r>
            <a:r>
              <a:rPr lang="it-IT" altLang="it-IT" sz="3400" b="1" dirty="0">
                <a:latin typeface="Arial" panose="020B0604020202020204" pitchFamily="34" charset="0"/>
                <a:cs typeface="Arial" panose="020B0604020202020204" pitchFamily="34" charset="0"/>
              </a:rPr>
              <a:t>di San Marco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891645" y="4581128"/>
            <a:ext cx="6408711" cy="1655911"/>
          </a:xfrm>
          <a:prstGeom prst="rect">
            <a:avLst/>
          </a:prstGeom>
          <a:solidFill>
            <a:srgbClr val="FBE5A7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b="1" dirty="0"/>
              <a:t>Presentazione didattica ad uso privato</a:t>
            </a:r>
            <a:br>
              <a:rPr lang="it-IT" b="1" dirty="0"/>
            </a:br>
            <a:r>
              <a:rPr lang="it-IT" altLang="it-IT" dirty="0" smtClean="0">
                <a:latin typeface="Arial" panose="020B0604020202020204" pitchFamily="34" charset="0"/>
              </a:rPr>
              <a:t>di </a:t>
            </a:r>
            <a:r>
              <a:rPr lang="it-IT" altLang="it-IT" b="1" dirty="0">
                <a:latin typeface="Arial" panose="020B0604020202020204" pitchFamily="34" charset="0"/>
              </a:rPr>
              <a:t>Claudio </a:t>
            </a:r>
            <a:r>
              <a:rPr lang="it-IT" altLang="it-IT" b="1" dirty="0" smtClean="0">
                <a:latin typeface="Arial" panose="020B0604020202020204" pitchFamily="34" charset="0"/>
              </a:rPr>
              <a:t>Gobbetti</a:t>
            </a:r>
            <a:endParaRPr lang="it-IT" altLang="it-IT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w Basilica FACCI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188913"/>
            <a:ext cx="104870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Guida piccola S Marco Ve  (46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188913"/>
            <a:ext cx="519747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1992313" y="404813"/>
            <a:ext cx="2159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1"/>
                </a:solidFill>
              </a:rPr>
              <a:t>Atrio occidentale:</a:t>
            </a:r>
          </a:p>
          <a:p>
            <a:pPr eaLnBrk="1" hangingPunct="1"/>
            <a:endParaRPr lang="it-IT" altLang="it-IT">
              <a:solidFill>
                <a:schemeClr val="bg1"/>
              </a:solidFill>
            </a:endParaRPr>
          </a:p>
          <a:p>
            <a:pPr eaLnBrk="1" hangingPunct="1"/>
            <a:r>
              <a:rPr lang="it-IT" altLang="it-IT">
                <a:solidFill>
                  <a:schemeClr val="bg1"/>
                </a:solidFill>
              </a:rPr>
              <a:t>Il portale maggiore</a:t>
            </a:r>
          </a:p>
          <a:p>
            <a:pPr eaLnBrk="1" hangingPunct="1"/>
            <a:endParaRPr lang="it-IT" altLang="it-IT">
              <a:solidFill>
                <a:schemeClr val="bg1"/>
              </a:solidFill>
            </a:endParaRPr>
          </a:p>
          <a:p>
            <a:pPr eaLnBrk="1" hangingPunct="1"/>
            <a:r>
              <a:rPr lang="it-IT" altLang="it-IT">
                <a:solidFill>
                  <a:schemeClr val="bg1"/>
                </a:solidFill>
              </a:rPr>
              <a:t>con San Marco in vesti liturgiche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5" descr="jgr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188913"/>
            <a:ext cx="8637587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3000375" y="260350"/>
            <a:ext cx="1455738" cy="2014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/>
              <a:t>Atrio occidentale, portale maggiore, San Marco in vesti liturgiche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nimBg="1"/>
      <p:bldP spid="14342" grpId="1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Guida media S Marco  (16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052513"/>
            <a:ext cx="7197725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Rectangle 3"/>
          <p:cNvSpPr>
            <a:spLocks noChangeArrowheads="1"/>
          </p:cNvSpPr>
          <p:nvPr/>
        </p:nvSpPr>
        <p:spPr bwMode="auto">
          <a:xfrm>
            <a:off x="2711450" y="260350"/>
            <a:ext cx="63293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600">
                <a:solidFill>
                  <a:schemeClr val="bg1"/>
                </a:solidFill>
              </a:rPr>
              <a:t>Lunetta sopra il portale centrale:</a:t>
            </a:r>
          </a:p>
          <a:p>
            <a:pPr eaLnBrk="1" hangingPunct="1"/>
            <a:r>
              <a:rPr lang="it-IT" altLang="it-IT" sz="1600">
                <a:solidFill>
                  <a:schemeClr val="bg1"/>
                </a:solidFill>
              </a:rPr>
              <a:t>La </a:t>
            </a:r>
            <a:r>
              <a:rPr lang="it-IT" altLang="it-IT" sz="1600" i="1">
                <a:solidFill>
                  <a:schemeClr val="bg1"/>
                </a:solidFill>
              </a:rPr>
              <a:t>Deesis </a:t>
            </a:r>
            <a:r>
              <a:rPr lang="it-IT" altLang="it-IT" sz="1600">
                <a:solidFill>
                  <a:schemeClr val="bg1"/>
                </a:solidFill>
              </a:rPr>
              <a:t>(preghiera di intercessione di Maria e san Marco e Gesù)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Guida media S Marco  (44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908050"/>
            <a:ext cx="7197725" cy="576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Rectangle 3"/>
          <p:cNvSpPr>
            <a:spLocks noChangeArrowheads="1"/>
          </p:cNvSpPr>
          <p:nvPr/>
        </p:nvSpPr>
        <p:spPr bwMode="auto">
          <a:xfrm>
            <a:off x="2566988" y="260350"/>
            <a:ext cx="662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Portale principale, i quattro evangelisti: san Matteo e san Marco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Guida media S Marco  (46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549275"/>
            <a:ext cx="7197725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4511675" y="0"/>
            <a:ext cx="269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san Luca e san Giovanni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575050" y="1700213"/>
            <a:ext cx="5256213" cy="3097212"/>
          </a:xfrm>
          <a:solidFill>
            <a:schemeClr val="bg1"/>
          </a:solidFill>
        </p:spPr>
        <p:txBody>
          <a:bodyPr/>
          <a:lstStyle/>
          <a:p>
            <a:r>
              <a:rPr lang="it-IT" altLang="it-IT" sz="4000" smtClean="0"/>
              <a:t>INTERNO </a:t>
            </a:r>
            <a:br>
              <a:rPr lang="it-IT" altLang="it-IT" sz="4000" smtClean="0"/>
            </a:br>
            <a:r>
              <a:rPr lang="it-IT" altLang="it-IT" sz="4000" smtClean="0"/>
              <a:t>della Basilica</a:t>
            </a:r>
            <a:br>
              <a:rPr lang="it-IT" altLang="it-IT" sz="4000" smtClean="0"/>
            </a:br>
            <a:r>
              <a:rPr lang="it-IT" altLang="it-IT" sz="4000" smtClean="0"/>
              <a:t>vedi PowerPoint successivo 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01 Pianta ester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15888"/>
            <a:ext cx="4833937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7742238" y="514350"/>
            <a:ext cx="211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La facciata esterna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t_italy_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8913"/>
            <a:ext cx="8816975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4800600" y="765175"/>
            <a:ext cx="2016125" cy="2376488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- w +DSC044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33375"/>
            <a:ext cx="8277225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Oval 3"/>
          <p:cNvSpPr>
            <a:spLocks noChangeArrowheads="1"/>
          </p:cNvSpPr>
          <p:nvPr/>
        </p:nvSpPr>
        <p:spPr bwMode="auto">
          <a:xfrm>
            <a:off x="5159375" y="188913"/>
            <a:ext cx="1512888" cy="32416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9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w DSC040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260350"/>
            <a:ext cx="486251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019300" y="304800"/>
            <a:ext cx="1289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San Marco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- wDSC044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8637588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- wDSC04244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88913"/>
            <a:ext cx="8637588" cy="648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- w DSC044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60350"/>
            <a:ext cx="863758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-w  DSC044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8637588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-w  DSC0448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88913"/>
            <a:ext cx="4862513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enezia Map   (3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6"/>
          <a:stretch/>
        </p:blipFill>
        <p:spPr bwMode="auto">
          <a:xfrm>
            <a:off x="1597025" y="259335"/>
            <a:ext cx="8997950" cy="626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Oval 3"/>
          <p:cNvSpPr>
            <a:spLocks noChangeArrowheads="1"/>
          </p:cNvSpPr>
          <p:nvPr/>
        </p:nvSpPr>
        <p:spPr bwMode="auto">
          <a:xfrm>
            <a:off x="2567608" y="4335462"/>
            <a:ext cx="2087563" cy="2016125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3431704" y="3284984"/>
            <a:ext cx="2879725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 sz="4400" b="1"/>
              <a:t>VENEZIA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2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6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w DSC041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19050"/>
            <a:ext cx="5686425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w DSC041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88913"/>
            <a:ext cx="8637588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w DSC04085+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8637588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3" name="Rectangle 3"/>
          <p:cNvSpPr>
            <a:spLocks noChangeArrowheads="1"/>
          </p:cNvSpPr>
          <p:nvPr/>
        </p:nvSpPr>
        <p:spPr bwMode="auto">
          <a:xfrm>
            <a:off x="4800600" y="2349500"/>
            <a:ext cx="1943100" cy="12954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89444" name="Rectangle 4"/>
          <p:cNvSpPr>
            <a:spLocks noChangeArrowheads="1"/>
          </p:cNvSpPr>
          <p:nvPr/>
        </p:nvSpPr>
        <p:spPr bwMode="auto">
          <a:xfrm>
            <a:off x="4755717" y="1628800"/>
            <a:ext cx="1979613" cy="3698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 b="1"/>
              <a:t>La Resurrezione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89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94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w DSC040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650875"/>
            <a:ext cx="8277225" cy="62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678363" y="136525"/>
            <a:ext cx="2749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Le resurrezione sec. XVII</a:t>
            </a:r>
          </a:p>
        </p:txBody>
      </p:sp>
      <p:sp>
        <p:nvSpPr>
          <p:cNvPr id="191492" name="Rectangle 4"/>
          <p:cNvSpPr>
            <a:spLocks noChangeArrowheads="1"/>
          </p:cNvSpPr>
          <p:nvPr/>
        </p:nvSpPr>
        <p:spPr bwMode="auto">
          <a:xfrm>
            <a:off x="3863975" y="3068638"/>
            <a:ext cx="4608513" cy="295275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w DSC040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112713"/>
            <a:ext cx="8997950" cy="674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w DSC04090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103188"/>
            <a:ext cx="8997950" cy="675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w DSC040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0"/>
            <a:ext cx="899795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Rectangle 3"/>
          <p:cNvSpPr>
            <a:spLocks noChangeArrowheads="1"/>
          </p:cNvSpPr>
          <p:nvPr/>
        </p:nvSpPr>
        <p:spPr bwMode="auto">
          <a:xfrm>
            <a:off x="5448300" y="3573463"/>
            <a:ext cx="3671888" cy="230346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6448425" y="2852936"/>
            <a:ext cx="1671637" cy="36988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 b="1"/>
              <a:t>L’Ascensione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5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5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w DSC04088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84175"/>
            <a:ext cx="8637588" cy="647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w DSC045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114300"/>
            <a:ext cx="899795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9" name="Rectangle 3"/>
          <p:cNvSpPr>
            <a:spLocks noChangeArrowheads="1"/>
          </p:cNvSpPr>
          <p:nvPr/>
        </p:nvSpPr>
        <p:spPr bwMode="auto">
          <a:xfrm>
            <a:off x="3575050" y="1484313"/>
            <a:ext cx="2251075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/>
              <a:t>La Discesa al Limbo</a:t>
            </a:r>
          </a:p>
        </p:txBody>
      </p:sp>
      <p:sp>
        <p:nvSpPr>
          <p:cNvPr id="198660" name="Rectangle 4"/>
          <p:cNvSpPr>
            <a:spLocks noChangeArrowheads="1"/>
          </p:cNvSpPr>
          <p:nvPr/>
        </p:nvSpPr>
        <p:spPr bwMode="auto">
          <a:xfrm>
            <a:off x="1774825" y="1484313"/>
            <a:ext cx="1768475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/>
              <a:t>La Deposizione</a:t>
            </a:r>
          </a:p>
        </p:txBody>
      </p:sp>
      <p:sp>
        <p:nvSpPr>
          <p:cNvPr id="198662" name="Rectangle 6"/>
          <p:cNvSpPr>
            <a:spLocks noChangeArrowheads="1"/>
          </p:cNvSpPr>
          <p:nvPr/>
        </p:nvSpPr>
        <p:spPr bwMode="auto">
          <a:xfrm>
            <a:off x="3432175" y="2276475"/>
            <a:ext cx="1439863" cy="8636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98663" name="Rectangle 7"/>
          <p:cNvSpPr>
            <a:spLocks noChangeArrowheads="1"/>
          </p:cNvSpPr>
          <p:nvPr/>
        </p:nvSpPr>
        <p:spPr bwMode="auto">
          <a:xfrm>
            <a:off x="1992313" y="2205038"/>
            <a:ext cx="1295400" cy="8636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8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98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198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98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19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59" grpId="0" animBg="1"/>
      <p:bldP spid="19866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1"/>
          <a:stretch>
            <a:fillRect/>
          </a:stretch>
        </p:blipFill>
        <p:spPr bwMode="auto">
          <a:xfrm>
            <a:off x="1524000" y="382588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enezia 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765175"/>
            <a:ext cx="8637588" cy="5359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Rectangle 3"/>
          <p:cNvSpPr>
            <a:spLocks noChangeArrowheads="1"/>
          </p:cNvSpPr>
          <p:nvPr/>
        </p:nvSpPr>
        <p:spPr bwMode="auto">
          <a:xfrm>
            <a:off x="6024563" y="3644900"/>
            <a:ext cx="647700" cy="431800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5880100" y="2708275"/>
            <a:ext cx="3170238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/>
              <a:t>Piazza San Marco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3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7"/>
          <a:stretch>
            <a:fillRect/>
          </a:stretch>
        </p:blipFill>
        <p:spPr bwMode="auto">
          <a:xfrm>
            <a:off x="982663" y="368300"/>
            <a:ext cx="100584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79425" y="620713"/>
            <a:ext cx="1768475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/>
              <a:t>La Deposizione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65100"/>
            <a:ext cx="10058400" cy="646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23888" y="549275"/>
            <a:ext cx="225107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/>
              <a:t>La Discesa al Limbo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t_italy_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188913"/>
            <a:ext cx="8816975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3" name="Rectangle 5"/>
          <p:cNvSpPr>
            <a:spLocks noChangeArrowheads="1"/>
          </p:cNvSpPr>
          <p:nvPr/>
        </p:nvSpPr>
        <p:spPr bwMode="auto">
          <a:xfrm>
            <a:off x="4800600" y="3429000"/>
            <a:ext cx="2016125" cy="12954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37574" name="Rectangle 6"/>
          <p:cNvSpPr>
            <a:spLocks noChangeArrowheads="1"/>
          </p:cNvSpPr>
          <p:nvPr/>
        </p:nvSpPr>
        <p:spPr bwMode="auto">
          <a:xfrm>
            <a:off x="5016500" y="2636838"/>
            <a:ext cx="1806575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dirty="0"/>
              <a:t>Il Giudizio finale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37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3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w DSC040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620713"/>
            <a:ext cx="8158163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4943475" y="163513"/>
            <a:ext cx="3062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 sz="2000">
                <a:solidFill>
                  <a:schemeClr val="bg1"/>
                </a:solidFill>
              </a:rPr>
              <a:t>Il Giudizio finale, sec. XIX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w DSC041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8637588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w DSC041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88913"/>
            <a:ext cx="8637588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w DSC041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60350"/>
            <a:ext cx="8637588" cy="64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7" name="Rectangle 3"/>
          <p:cNvSpPr>
            <a:spLocks noChangeArrowheads="1"/>
          </p:cNvSpPr>
          <p:nvPr/>
        </p:nvSpPr>
        <p:spPr bwMode="auto">
          <a:xfrm>
            <a:off x="5448300" y="4149725"/>
            <a:ext cx="1079500" cy="165576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6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w DSC040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77825"/>
            <a:ext cx="863758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w DSC041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88913"/>
            <a:ext cx="8637588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w DSC041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8913"/>
            <a:ext cx="8637587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Venezia Map   (1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393825"/>
            <a:ext cx="80962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- FACCIATA ++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60350"/>
            <a:ext cx="8816975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21" name="Rectangle 5"/>
          <p:cNvSpPr>
            <a:spLocks noChangeArrowheads="1"/>
          </p:cNvSpPr>
          <p:nvPr/>
        </p:nvSpPr>
        <p:spPr bwMode="auto">
          <a:xfrm>
            <a:off x="2424113" y="4005263"/>
            <a:ext cx="1150937" cy="792162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39622" name="Rectangle 6"/>
          <p:cNvSpPr>
            <a:spLocks noChangeArrowheads="1"/>
          </p:cNvSpPr>
          <p:nvPr/>
        </p:nvSpPr>
        <p:spPr bwMode="auto">
          <a:xfrm>
            <a:off x="1919288" y="2852738"/>
            <a:ext cx="3024187" cy="9350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 b="1"/>
              <a:t>Il trasporto processionale di San Marco in basilica, mosaico sec. XIII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39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96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9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9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w DSC041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107950"/>
            <a:ext cx="8997950" cy="675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2566988" y="260350"/>
            <a:ext cx="7148512" cy="3698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/>
              <a:t>Il trasporto processionale di San Marco in basilica, mosaico sec. XIII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w DSC041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863758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w DSC04105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63500"/>
            <a:ext cx="8972550" cy="673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w DSC041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8637588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w DSC041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88913"/>
            <a:ext cx="8637587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w DSC041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88913"/>
            <a:ext cx="8637588" cy="647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w DSC041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052513"/>
            <a:ext cx="8637588" cy="50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w DSC04125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836613"/>
            <a:ext cx="8637588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- FACCIATA ++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8913"/>
            <a:ext cx="8816975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5"/>
          <p:cNvSpPr>
            <a:spLocks noChangeArrowheads="1"/>
          </p:cNvSpPr>
          <p:nvPr/>
        </p:nvSpPr>
        <p:spPr bwMode="auto">
          <a:xfrm>
            <a:off x="3575050" y="3789363"/>
            <a:ext cx="1152525" cy="935037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66564" name="Rectangle 6"/>
          <p:cNvSpPr>
            <a:spLocks noChangeArrowheads="1"/>
          </p:cNvSpPr>
          <p:nvPr/>
        </p:nvSpPr>
        <p:spPr bwMode="auto">
          <a:xfrm>
            <a:off x="2782888" y="2438400"/>
            <a:ext cx="2951162" cy="12255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5000"/>
              </a:lnSpc>
            </a:pPr>
            <a:r>
              <a:rPr lang="it-IT" altLang="it-IT" b="1"/>
              <a:t>L’accoglienza del santo da parte del doge e della Signoria, sec. XVIII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25538"/>
            <a:ext cx="8147050" cy="381635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45000"/>
              </a:lnSpc>
            </a:pPr>
            <a:r>
              <a:rPr lang="it-IT" alt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VENEZIA: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i mosaici </a:t>
            </a:r>
            <a:b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della basilica di San Marco</a:t>
            </a:r>
            <a:b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800" dirty="0" smtClean="0"/>
              <a:t>le foto e </a:t>
            </a:r>
            <a:r>
              <a:rPr lang="it-IT" altLang="it-IT" sz="2800" dirty="0" smtClean="0"/>
              <a:t>le </a:t>
            </a:r>
            <a:r>
              <a:rPr lang="it-IT" altLang="it-IT" sz="2800" dirty="0" smtClean="0"/>
              <a:t>didascalie </a:t>
            </a:r>
            <a:br>
              <a:rPr lang="it-IT" altLang="it-IT" sz="2800" dirty="0" smtClean="0"/>
            </a:br>
            <a:r>
              <a:rPr lang="it-IT" altLang="it-IT" sz="2800" dirty="0" smtClean="0"/>
              <a:t>sono </a:t>
            </a:r>
            <a:r>
              <a:rPr lang="it-IT" altLang="it-IT" sz="2800" dirty="0" smtClean="0"/>
              <a:t>tratte dalle guide </a:t>
            </a:r>
            <a:r>
              <a:rPr lang="it-IT" altLang="it-IT" sz="2800" dirty="0" smtClean="0"/>
              <a:t>turistiche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w DSC041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88913"/>
            <a:ext cx="4862513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2135188" y="692150"/>
            <a:ext cx="2447925" cy="157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5000"/>
              </a:lnSpc>
            </a:pPr>
            <a:r>
              <a:rPr lang="it-IT" altLang="it-IT">
                <a:solidFill>
                  <a:schemeClr val="bg1"/>
                </a:solidFill>
              </a:rPr>
              <a:t>L’accoglienza del santo da parte del doge e della Signoria, sec. XVIII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w DSC04104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8637588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w DSC041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8913"/>
            <a:ext cx="8637587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3" name="Oval 3"/>
          <p:cNvSpPr>
            <a:spLocks noChangeArrowheads="1"/>
          </p:cNvSpPr>
          <p:nvPr/>
        </p:nvSpPr>
        <p:spPr bwMode="auto">
          <a:xfrm>
            <a:off x="5735638" y="5805488"/>
            <a:ext cx="863600" cy="719137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0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w DSC041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60350"/>
            <a:ext cx="8637588" cy="64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- FACCIATA ++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188913"/>
            <a:ext cx="8816975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69" name="Rectangle 5"/>
          <p:cNvSpPr>
            <a:spLocks noChangeArrowheads="1"/>
          </p:cNvSpPr>
          <p:nvPr/>
        </p:nvSpPr>
        <p:spPr bwMode="auto">
          <a:xfrm>
            <a:off x="6959600" y="3716338"/>
            <a:ext cx="1152525" cy="865187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41670" name="Rectangle 6"/>
          <p:cNvSpPr>
            <a:spLocks noChangeArrowheads="1"/>
          </p:cNvSpPr>
          <p:nvPr/>
        </p:nvSpPr>
        <p:spPr bwMode="auto">
          <a:xfrm>
            <a:off x="6096000" y="2852738"/>
            <a:ext cx="309562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 b="1"/>
              <a:t>L’arrivo del corpo di S. Marco a Venezia sec. XVII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16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7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z w DSC03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8637588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3000375" y="6237288"/>
            <a:ext cx="6697663" cy="427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 sz="2200" b="1"/>
              <a:t>L’arrivo del corpo di S. Marco a Venezia sec. XVII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- FACCIATA ++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188913"/>
            <a:ext cx="8816975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8256588" y="3789363"/>
            <a:ext cx="1152525" cy="865187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75780" name="Rectangle 5"/>
          <p:cNvSpPr>
            <a:spLocks noChangeArrowheads="1"/>
          </p:cNvSpPr>
          <p:nvPr/>
        </p:nvSpPr>
        <p:spPr bwMode="auto">
          <a:xfrm>
            <a:off x="7248525" y="2657475"/>
            <a:ext cx="3095625" cy="915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 b="1"/>
              <a:t>Il trafugamento del corpo di S. Marco da Alessandria d’Egitto, sec. XVII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w DSC03007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549275"/>
            <a:ext cx="8637588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2424113" y="6021388"/>
            <a:ext cx="73723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/>
              <a:t>Il trafugamento del corpo di S. Marco da Alessandria d’Egitto, sec. XVII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 descr="w Basilica_di_san_marco,_mosa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44450"/>
            <a:ext cx="5127625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w DSC041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8637588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s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549275"/>
            <a:ext cx="4675188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 descr="s7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549275"/>
            <a:ext cx="4895850" cy="57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w DSC044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8637588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w DSC044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88913"/>
            <a:ext cx="485775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w DSC044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88913"/>
            <a:ext cx="48545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w DSC044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88913"/>
            <a:ext cx="4862512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35412" y="2133600"/>
            <a:ext cx="4680867" cy="1655440"/>
          </a:xfrm>
          <a:solidFill>
            <a:schemeClr val="bg1"/>
          </a:solidFill>
        </p:spPr>
        <p:txBody>
          <a:bodyPr rtlCol="0">
            <a:normAutofit fontScale="90000"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ATRIO</a:t>
            </a:r>
            <a:b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della Basilica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chemeClr val="accent2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w ATRIO frec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10697" r="3739" b="10850"/>
          <a:stretch/>
        </p:blipFill>
        <p:spPr bwMode="auto">
          <a:xfrm>
            <a:off x="4295800" y="822928"/>
            <a:ext cx="3600400" cy="521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Line 5"/>
          <p:cNvSpPr>
            <a:spLocks noChangeShapeType="1"/>
          </p:cNvSpPr>
          <p:nvPr/>
        </p:nvSpPr>
        <p:spPr bwMode="auto">
          <a:xfrm flipH="1" flipV="1">
            <a:off x="6599237" y="3401212"/>
            <a:ext cx="71437" cy="2633859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 flipV="1">
            <a:off x="7212000" y="3790950"/>
            <a:ext cx="0" cy="2159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4943872" y="260350"/>
            <a:ext cx="0" cy="2303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5987256" y="332656"/>
            <a:ext cx="71438" cy="1584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>
            <a:off x="7140562" y="115888"/>
            <a:ext cx="71438" cy="34575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7032625" y="5876925"/>
            <a:ext cx="1223963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200" b="1"/>
              <a:t>Cupola della Genesi</a:t>
            </a:r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5303838" y="5949950"/>
            <a:ext cx="1366837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200" b="1"/>
              <a:t>Storie di Noè</a:t>
            </a:r>
          </a:p>
          <a:p>
            <a:pPr eaLnBrk="1" hangingPunct="1"/>
            <a:r>
              <a:rPr lang="it-IT" altLang="it-IT" sz="1200" b="1"/>
              <a:t>Torre di Babele</a:t>
            </a:r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4008438" y="260350"/>
            <a:ext cx="1512887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200" b="1"/>
              <a:t>Abramo accoglie i tre angeli</a:t>
            </a:r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5808663" y="260350"/>
            <a:ext cx="936625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200" b="1"/>
              <a:t>Cupola di Abramo</a:t>
            </a:r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7032625" y="115888"/>
            <a:ext cx="1871663" cy="6492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200" b="1"/>
              <a:t>Storie di Noè</a:t>
            </a:r>
          </a:p>
          <a:p>
            <a:pPr eaLnBrk="1" hangingPunct="1"/>
            <a:r>
              <a:rPr lang="it-IT" altLang="it-IT" sz="1200" b="1"/>
              <a:t>Costruzione dell’Arca e Diluvio Universale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8" grpId="0" animBg="1"/>
      <p:bldP spid="5139" grpId="0" animBg="1"/>
      <p:bldP spid="5141" grpId="0" animBg="1"/>
      <p:bldP spid="5142" grpId="0" animBg="1"/>
      <p:bldP spid="514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5" descr="w ATRIO+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88913"/>
            <a:ext cx="7546975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w  001+AT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84138"/>
            <a:ext cx="5073650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5"/>
          <p:cNvSpPr>
            <a:spLocks noChangeArrowheads="1"/>
          </p:cNvSpPr>
          <p:nvPr/>
        </p:nvSpPr>
        <p:spPr bwMode="auto">
          <a:xfrm>
            <a:off x="7878763" y="555625"/>
            <a:ext cx="2538412" cy="371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 sz="2400">
                <a:solidFill>
                  <a:schemeClr val="bg1"/>
                </a:solidFill>
              </a:rPr>
              <a:t>Nell’Atrio </a:t>
            </a:r>
          </a:p>
          <a:p>
            <a:pPr eaLnBrk="1" hangingPunct="1">
              <a:spcBef>
                <a:spcPct val="30000"/>
              </a:spcBef>
            </a:pPr>
            <a:r>
              <a:rPr lang="it-IT" altLang="it-IT" sz="2400">
                <a:solidFill>
                  <a:schemeClr val="bg1"/>
                </a:solidFill>
              </a:rPr>
              <a:t>della Basilica</a:t>
            </a:r>
          </a:p>
          <a:p>
            <a:pPr eaLnBrk="1" hangingPunct="1">
              <a:spcBef>
                <a:spcPct val="30000"/>
              </a:spcBef>
            </a:pPr>
            <a:r>
              <a:rPr lang="it-IT" altLang="it-IT" sz="2400">
                <a:solidFill>
                  <a:schemeClr val="bg1"/>
                </a:solidFill>
              </a:rPr>
              <a:t>ci sono </a:t>
            </a:r>
          </a:p>
          <a:p>
            <a:pPr eaLnBrk="1" hangingPunct="1">
              <a:spcBef>
                <a:spcPct val="30000"/>
              </a:spcBef>
            </a:pPr>
            <a:r>
              <a:rPr lang="it-IT" altLang="it-IT" sz="2400">
                <a:solidFill>
                  <a:schemeClr val="bg1"/>
                </a:solidFill>
              </a:rPr>
              <a:t>6 cupolini:</a:t>
            </a:r>
          </a:p>
          <a:p>
            <a:pPr eaLnBrk="1" hangingPunct="1">
              <a:spcBef>
                <a:spcPct val="30000"/>
              </a:spcBef>
            </a:pPr>
            <a:endParaRPr lang="it-IT" altLang="it-IT" sz="2400">
              <a:solidFill>
                <a:schemeClr val="bg1"/>
              </a:solidFill>
            </a:endParaRPr>
          </a:p>
          <a:p>
            <a:pPr eaLnBrk="1" hangingPunct="1">
              <a:spcBef>
                <a:spcPct val="30000"/>
              </a:spcBef>
            </a:pPr>
            <a:r>
              <a:rPr lang="it-IT" altLang="it-IT" sz="2400">
                <a:solidFill>
                  <a:schemeClr val="bg1"/>
                </a:solidFill>
              </a:rPr>
              <a:t>Il primo riguarda la Genesi </a:t>
            </a:r>
          </a:p>
          <a:p>
            <a:pPr eaLnBrk="1" hangingPunct="1">
              <a:spcBef>
                <a:spcPct val="30000"/>
              </a:spcBef>
            </a:pPr>
            <a:r>
              <a:rPr lang="it-IT" altLang="it-IT" sz="2400">
                <a:solidFill>
                  <a:schemeClr val="bg1"/>
                </a:solidFill>
              </a:rPr>
              <a:t>o la Creazione</a:t>
            </a:r>
          </a:p>
        </p:txBody>
      </p:sp>
      <p:sp>
        <p:nvSpPr>
          <p:cNvPr id="4102" name="Oval 6"/>
          <p:cNvSpPr>
            <a:spLocks noChangeArrowheads="1"/>
          </p:cNvSpPr>
          <p:nvPr/>
        </p:nvSpPr>
        <p:spPr bwMode="auto">
          <a:xfrm>
            <a:off x="5591175" y="5805488"/>
            <a:ext cx="431800" cy="431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2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w Cupola della Genesi+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5" y="0"/>
            <a:ext cx="6575425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Rectangle 5"/>
          <p:cNvSpPr>
            <a:spLocks noChangeArrowheads="1"/>
          </p:cNvSpPr>
          <p:nvPr/>
        </p:nvSpPr>
        <p:spPr bwMode="auto">
          <a:xfrm>
            <a:off x="1919288" y="2565400"/>
            <a:ext cx="2089150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 sz="2400" dirty="0">
                <a:solidFill>
                  <a:schemeClr val="bg1"/>
                </a:solidFill>
              </a:rPr>
              <a:t>Cupola della </a:t>
            </a:r>
            <a:r>
              <a:rPr lang="it-IT" altLang="it-IT" sz="2400" b="1" dirty="0">
                <a:solidFill>
                  <a:schemeClr val="bg1"/>
                </a:solidFill>
              </a:rPr>
              <a:t>Genesi </a:t>
            </a:r>
          </a:p>
          <a:p>
            <a:pPr eaLnBrk="1" hangingPunct="1">
              <a:spcBef>
                <a:spcPct val="30000"/>
              </a:spcBef>
            </a:pPr>
            <a:r>
              <a:rPr lang="it-IT" altLang="it-IT" sz="2400" dirty="0"/>
              <a:t>o della Creazione</a:t>
            </a:r>
          </a:p>
        </p:txBody>
      </p:sp>
      <p:sp>
        <p:nvSpPr>
          <p:cNvPr id="91140" name="Rectangle 6"/>
          <p:cNvSpPr>
            <a:spLocks noChangeArrowheads="1"/>
          </p:cNvSpPr>
          <p:nvPr/>
        </p:nvSpPr>
        <p:spPr bwMode="auto">
          <a:xfrm>
            <a:off x="1919288" y="333375"/>
            <a:ext cx="28797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 sz="3600" b="1"/>
              <a:t>I cupolini dell’ATRIO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chemeClr val="accent2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Guida piccola S Marco Ve  (1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88913"/>
            <a:ext cx="762317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1703388" y="188913"/>
            <a:ext cx="2736850" cy="366712"/>
          </a:xfrm>
          <a:prstGeom prst="rect">
            <a:avLst/>
          </a:prstGeom>
          <a:solidFill>
            <a:srgbClr val="FBF7A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/>
              <a:t>Cupolino della Creazione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s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9525"/>
            <a:ext cx="837565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2">
                <a:lumMod val="50000"/>
              </a:schemeClr>
            </a:gs>
            <a:gs pos="83000">
              <a:schemeClr val="accent2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dfwer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184150"/>
            <a:ext cx="8645525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Guida piccola S Marco Ve  (2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1196975"/>
            <a:ext cx="899795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2941638" y="193675"/>
            <a:ext cx="457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1"/>
                </a:solidFill>
              </a:rPr>
              <a:t>Cupolino della Genesi:</a:t>
            </a:r>
          </a:p>
          <a:p>
            <a:pPr eaLnBrk="1" hangingPunct="1"/>
            <a:r>
              <a:rPr lang="it-IT" altLang="it-IT">
                <a:solidFill>
                  <a:schemeClr val="bg1"/>
                </a:solidFill>
              </a:rPr>
              <a:t>Dio separa la luce dalle tenebre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 descr="creazio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966788"/>
            <a:ext cx="8640763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Guida piccola S Marco Ve  (2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1125538"/>
            <a:ext cx="89979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2927350" y="333375"/>
            <a:ext cx="5530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1"/>
                </a:solidFill>
              </a:rPr>
              <a:t>Cupolino della Genesi:</a:t>
            </a:r>
          </a:p>
          <a:p>
            <a:pPr eaLnBrk="1" hangingPunct="1"/>
            <a:r>
              <a:rPr lang="it-IT" altLang="it-IT">
                <a:solidFill>
                  <a:schemeClr val="bg1"/>
                </a:solidFill>
              </a:rPr>
              <a:t>Quinto giorno, Dio crea gli animali dalla terra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Guida piccola S Marco Ve  (2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0"/>
            <a:ext cx="4149725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1992313" y="404813"/>
            <a:ext cx="2433637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1"/>
                </a:solidFill>
              </a:rPr>
              <a:t>Cupolino della Genesi:</a:t>
            </a:r>
          </a:p>
          <a:p>
            <a:pPr eaLnBrk="1" hangingPunct="1"/>
            <a:endParaRPr lang="it-IT" altLang="it-IT">
              <a:solidFill>
                <a:schemeClr val="bg1"/>
              </a:solidFill>
            </a:endParaRPr>
          </a:p>
          <a:p>
            <a:pPr eaLnBrk="1" hangingPunct="1"/>
            <a:r>
              <a:rPr lang="it-IT" altLang="it-IT">
                <a:solidFill>
                  <a:schemeClr val="bg1"/>
                </a:solidFill>
              </a:rPr>
              <a:t>Dio plasma Adamo dal fango dei campi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Guida piccola S Marco Ve  (2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836613"/>
            <a:ext cx="8997950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2941638" y="193675"/>
            <a:ext cx="457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1"/>
                </a:solidFill>
              </a:rPr>
              <a:t>Cupolino della Genesi: la creazione di Eva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Guida piccola S Marco Ve  (2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908050"/>
            <a:ext cx="8997950" cy="545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2063750" y="333375"/>
            <a:ext cx="8208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1"/>
                </a:solidFill>
              </a:rPr>
              <a:t>Cupolino della Genesi: Settimo giorno Dio benedice tutto quello che ha creato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Guida piccola S Marco Ve  (2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600075"/>
            <a:ext cx="7197725" cy="606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2208213" y="188913"/>
            <a:ext cx="287337" cy="666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2941638" y="193675"/>
            <a:ext cx="457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1"/>
                </a:solidFill>
              </a:rPr>
              <a:t>Cupolino della Genesi: il diluvio.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5" descr="szdgbg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320675"/>
            <a:ext cx="8286750" cy="621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5" descr="dagbh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187325"/>
            <a:ext cx="8645525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2566988" y="2133600"/>
            <a:ext cx="8133958" cy="22159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 sz="6000" b="1" dirty="0"/>
              <a:t>La facciata </a:t>
            </a:r>
          </a:p>
          <a:p>
            <a:pPr eaLnBrk="1" hangingPunct="1">
              <a:spcBef>
                <a:spcPct val="30000"/>
              </a:spcBef>
            </a:pPr>
            <a:r>
              <a:rPr lang="it-IT" altLang="it-IT" sz="6000" b="1" dirty="0"/>
              <a:t>e l’Atrio della Basilica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Guida piccola S Marco Ve  (29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566738"/>
            <a:ext cx="7197725" cy="629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2941638" y="193675"/>
            <a:ext cx="457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1"/>
                </a:solidFill>
              </a:rPr>
              <a:t>Cupolino della Genesi: Noè e il diluvio.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Guida piccola S Marco Ve  (3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188913"/>
            <a:ext cx="5132387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1992313" y="404813"/>
            <a:ext cx="2159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1"/>
                </a:solidFill>
              </a:rPr>
              <a:t>Atrio occidentale, sottarco: particolare con le storie di Noè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Guida media S Marco  (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188913"/>
            <a:ext cx="4062413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2076450" y="438150"/>
            <a:ext cx="1787525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>
                <a:solidFill>
                  <a:schemeClr val="bg1"/>
                </a:solidFill>
              </a:rPr>
              <a:t>Atrio della basilica</a:t>
            </a:r>
          </a:p>
          <a:p>
            <a:pPr eaLnBrk="1" hangingPunct="1"/>
            <a:r>
              <a:rPr lang="it-IT" altLang="it-IT">
                <a:solidFill>
                  <a:schemeClr val="bg1"/>
                </a:solidFill>
              </a:rPr>
              <a:t>La costruzione della torre di Babele, sec XIII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w  001+AT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84138"/>
            <a:ext cx="5073650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7878763" y="555625"/>
            <a:ext cx="1817687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 sz="2400">
                <a:solidFill>
                  <a:schemeClr val="bg1"/>
                </a:solidFill>
              </a:rPr>
              <a:t>Cupolino di Abramo</a:t>
            </a:r>
          </a:p>
        </p:txBody>
      </p:sp>
      <p:sp>
        <p:nvSpPr>
          <p:cNvPr id="264196" name="Oval 4"/>
          <p:cNvSpPr>
            <a:spLocks noChangeArrowheads="1"/>
          </p:cNvSpPr>
          <p:nvPr/>
        </p:nvSpPr>
        <p:spPr bwMode="auto">
          <a:xfrm>
            <a:off x="4295775" y="5805488"/>
            <a:ext cx="431800" cy="431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64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60000"/>
                <a:lumOff val="40000"/>
              </a:schemeClr>
            </a:gs>
            <a:gs pos="83000">
              <a:schemeClr val="accent2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 descr="w Cupola di Abramoi+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0"/>
            <a:ext cx="6791325" cy="665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643" name="Rectangle 5"/>
          <p:cNvSpPr>
            <a:spLocks noChangeArrowheads="1"/>
          </p:cNvSpPr>
          <p:nvPr/>
        </p:nvSpPr>
        <p:spPr bwMode="auto">
          <a:xfrm>
            <a:off x="1871346" y="5877272"/>
            <a:ext cx="1296987" cy="548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12644" name="Rectangle 6"/>
          <p:cNvSpPr>
            <a:spLocks noChangeArrowheads="1"/>
          </p:cNvSpPr>
          <p:nvPr/>
        </p:nvSpPr>
        <p:spPr bwMode="auto">
          <a:xfrm>
            <a:off x="2063750" y="2420938"/>
            <a:ext cx="14398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 sz="2400" dirty="0">
                <a:solidFill>
                  <a:schemeClr val="bg1"/>
                </a:solidFill>
              </a:rPr>
              <a:t>Cupola di </a:t>
            </a:r>
          </a:p>
          <a:p>
            <a:pPr eaLnBrk="1" hangingPunct="1">
              <a:spcBef>
                <a:spcPct val="30000"/>
              </a:spcBef>
            </a:pPr>
            <a:r>
              <a:rPr lang="it-IT" altLang="it-IT" sz="2400" b="1" dirty="0">
                <a:solidFill>
                  <a:schemeClr val="bg1"/>
                </a:solidFill>
              </a:rPr>
              <a:t>Abramo</a:t>
            </a:r>
          </a:p>
        </p:txBody>
      </p:sp>
      <p:sp>
        <p:nvSpPr>
          <p:cNvPr id="112645" name="Rectangle 7"/>
          <p:cNvSpPr>
            <a:spLocks noChangeArrowheads="1"/>
          </p:cNvSpPr>
          <p:nvPr/>
        </p:nvSpPr>
        <p:spPr bwMode="auto">
          <a:xfrm>
            <a:off x="1919288" y="333375"/>
            <a:ext cx="28797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 sz="3600" b="1"/>
              <a:t>I cupolini dell’ATRIO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 descr="DAWR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187325"/>
            <a:ext cx="8645525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w  001+AT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84138"/>
            <a:ext cx="5073650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7878763" y="555625"/>
            <a:ext cx="1844675" cy="94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 sz="2400">
                <a:solidFill>
                  <a:schemeClr val="bg1"/>
                </a:solidFill>
              </a:rPr>
              <a:t>I tre cupolini</a:t>
            </a:r>
          </a:p>
          <a:p>
            <a:pPr eaLnBrk="1" hangingPunct="1">
              <a:spcBef>
                <a:spcPct val="30000"/>
              </a:spcBef>
            </a:pPr>
            <a:r>
              <a:rPr lang="it-IT" altLang="it-IT" sz="2400">
                <a:solidFill>
                  <a:schemeClr val="bg1"/>
                </a:solidFill>
              </a:rPr>
              <a:t>di Giuseppe</a:t>
            </a:r>
          </a:p>
        </p:txBody>
      </p:sp>
      <p:sp>
        <p:nvSpPr>
          <p:cNvPr id="266244" name="Oval 4"/>
          <p:cNvSpPr>
            <a:spLocks noChangeArrowheads="1"/>
          </p:cNvSpPr>
          <p:nvPr/>
        </p:nvSpPr>
        <p:spPr bwMode="auto">
          <a:xfrm>
            <a:off x="3719513" y="5805488"/>
            <a:ext cx="431800" cy="431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66245" name="Oval 5"/>
          <p:cNvSpPr>
            <a:spLocks noChangeArrowheads="1"/>
          </p:cNvSpPr>
          <p:nvPr/>
        </p:nvSpPr>
        <p:spPr bwMode="auto">
          <a:xfrm>
            <a:off x="3719513" y="5373688"/>
            <a:ext cx="431800" cy="431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66246" name="Oval 6"/>
          <p:cNvSpPr>
            <a:spLocks noChangeArrowheads="1"/>
          </p:cNvSpPr>
          <p:nvPr/>
        </p:nvSpPr>
        <p:spPr bwMode="auto">
          <a:xfrm>
            <a:off x="3719513" y="4941888"/>
            <a:ext cx="431800" cy="431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66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66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66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60000"/>
                <a:lumOff val="40000"/>
              </a:schemeClr>
            </a:gs>
            <a:gs pos="83000">
              <a:schemeClr val="accent2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 descr="w 01 Cupola di Giuseppei+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0"/>
            <a:ext cx="6405563" cy="665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Rectangle 5"/>
          <p:cNvSpPr>
            <a:spLocks noChangeArrowheads="1"/>
          </p:cNvSpPr>
          <p:nvPr/>
        </p:nvSpPr>
        <p:spPr bwMode="auto">
          <a:xfrm>
            <a:off x="1271465" y="2924175"/>
            <a:ext cx="2736974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 sz="2400" b="1" dirty="0"/>
              <a:t>Primo </a:t>
            </a:r>
            <a:r>
              <a:rPr lang="it-IT" altLang="it-IT" sz="2400" dirty="0"/>
              <a:t>cupolino </a:t>
            </a:r>
          </a:p>
          <a:p>
            <a:pPr eaLnBrk="1" hangingPunct="1">
              <a:spcBef>
                <a:spcPct val="30000"/>
              </a:spcBef>
            </a:pPr>
            <a:r>
              <a:rPr lang="it-IT" altLang="it-IT" sz="2400" dirty="0"/>
              <a:t>di</a:t>
            </a:r>
            <a:r>
              <a:rPr lang="it-IT" altLang="it-IT" sz="2400" b="1" dirty="0"/>
              <a:t> </a:t>
            </a:r>
          </a:p>
          <a:p>
            <a:pPr eaLnBrk="1" hangingPunct="1">
              <a:spcBef>
                <a:spcPct val="30000"/>
              </a:spcBef>
            </a:pPr>
            <a:r>
              <a:rPr lang="it-IT" altLang="it-IT" sz="2400" b="1" dirty="0"/>
              <a:t>Giuseppe</a:t>
            </a:r>
          </a:p>
        </p:txBody>
      </p:sp>
      <p:sp>
        <p:nvSpPr>
          <p:cNvPr id="116740" name="Rectangle 6"/>
          <p:cNvSpPr>
            <a:spLocks noChangeArrowheads="1"/>
          </p:cNvSpPr>
          <p:nvPr/>
        </p:nvSpPr>
        <p:spPr bwMode="auto">
          <a:xfrm>
            <a:off x="1919288" y="333375"/>
            <a:ext cx="28797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 sz="3600" b="1"/>
              <a:t>I cupolini dell’ATRIO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4" descr="AEFEWBin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8634413" cy="647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4" descr="òkoghgg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325438"/>
            <a:ext cx="8278813" cy="620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4079875" y="188913"/>
            <a:ext cx="3287713" cy="369887"/>
          </a:xfrm>
          <a:prstGeom prst="rect">
            <a:avLst/>
          </a:prstGeom>
          <a:solidFill>
            <a:srgbClr val="FBF7A3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/>
              <a:t>Venezia Basilica di San Marco</a:t>
            </a:r>
          </a:p>
        </p:txBody>
      </p:sp>
      <p:pic>
        <p:nvPicPr>
          <p:cNvPr id="17411" name="Picture 5" descr="s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692150"/>
            <a:ext cx="4694238" cy="57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s9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692150"/>
            <a:ext cx="4627563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60000"/>
                <a:lumOff val="40000"/>
              </a:schemeClr>
            </a:gs>
            <a:gs pos="83000">
              <a:schemeClr val="accent2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4" descr="w 02 Cupola di Giuseppei+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115888"/>
            <a:ext cx="5942013" cy="665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0" name="Rectangle 6"/>
          <p:cNvSpPr>
            <a:spLocks noChangeArrowheads="1"/>
          </p:cNvSpPr>
          <p:nvPr/>
        </p:nvSpPr>
        <p:spPr bwMode="auto">
          <a:xfrm>
            <a:off x="2424113" y="2852738"/>
            <a:ext cx="1582737" cy="168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 sz="2400" b="1"/>
              <a:t>Secondo </a:t>
            </a:r>
            <a:r>
              <a:rPr lang="it-IT" altLang="it-IT" sz="2400"/>
              <a:t>cupolino di</a:t>
            </a:r>
            <a:r>
              <a:rPr lang="it-IT" altLang="it-IT" sz="2400" b="1"/>
              <a:t> </a:t>
            </a:r>
          </a:p>
          <a:p>
            <a:pPr eaLnBrk="1" hangingPunct="1">
              <a:spcBef>
                <a:spcPct val="30000"/>
              </a:spcBef>
            </a:pPr>
            <a:r>
              <a:rPr lang="it-IT" altLang="it-IT" sz="2400" b="1"/>
              <a:t>Giuseppe</a:t>
            </a:r>
          </a:p>
        </p:txBody>
      </p:sp>
      <p:sp>
        <p:nvSpPr>
          <p:cNvPr id="121861" name="Rectangle 7"/>
          <p:cNvSpPr>
            <a:spLocks noChangeArrowheads="1"/>
          </p:cNvSpPr>
          <p:nvPr/>
        </p:nvSpPr>
        <p:spPr bwMode="auto">
          <a:xfrm>
            <a:off x="1919288" y="333375"/>
            <a:ext cx="28797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 sz="3600" b="1"/>
              <a:t>I cupolini dell’ATRIO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6" descr="w 02 + cupolino Giusep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44450"/>
            <a:ext cx="8997950" cy="674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4" descr="w 02a + cupolino Giusep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0"/>
            <a:ext cx="8997950" cy="674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 descr="w 02b + cupolino Giusep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112713"/>
            <a:ext cx="8997950" cy="674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60000"/>
                <a:lumOff val="40000"/>
              </a:schemeClr>
            </a:gs>
            <a:gs pos="83000">
              <a:schemeClr val="accent2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 descr="w 03 Cupola di Giuseppei+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189" y1="58885" x2="11175" y2="81069"/>
                        <a14:foregroundMark x1="14055" y1="83391" x2="24539" y2="92218"/>
                        <a14:foregroundMark x1="28802" y1="94193" x2="28802" y2="94193"/>
                        <a14:foregroundMark x1="23963" y1="95006" x2="36982" y2="98955"/>
                        <a14:foregroundMark x1="24309" y1="93961" x2="24309" y2="93961"/>
                        <a14:foregroundMark x1="98157" y1="45761" x2="97696" y2="65157"/>
                        <a14:backgroundMark x1="98733" y1="42044" x2="99078" y2="61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0" y="115888"/>
            <a:ext cx="6711950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Rectangle 6"/>
          <p:cNvSpPr>
            <a:spLocks noChangeArrowheads="1"/>
          </p:cNvSpPr>
          <p:nvPr/>
        </p:nvSpPr>
        <p:spPr bwMode="auto">
          <a:xfrm>
            <a:off x="2063750" y="3068638"/>
            <a:ext cx="172878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 sz="2400" b="1"/>
              <a:t>Terzo </a:t>
            </a:r>
            <a:r>
              <a:rPr lang="it-IT" altLang="it-IT" sz="2400"/>
              <a:t>cupolino di</a:t>
            </a:r>
            <a:r>
              <a:rPr lang="it-IT" altLang="it-IT" sz="2400" b="1"/>
              <a:t> </a:t>
            </a:r>
          </a:p>
          <a:p>
            <a:pPr eaLnBrk="1" hangingPunct="1">
              <a:spcBef>
                <a:spcPct val="30000"/>
              </a:spcBef>
            </a:pPr>
            <a:r>
              <a:rPr lang="it-IT" altLang="it-IT" sz="2400" b="1"/>
              <a:t>Giuseppe</a:t>
            </a:r>
          </a:p>
        </p:txBody>
      </p:sp>
      <p:sp>
        <p:nvSpPr>
          <p:cNvPr id="125957" name="Rectangle 7"/>
          <p:cNvSpPr>
            <a:spLocks noChangeArrowheads="1"/>
          </p:cNvSpPr>
          <p:nvPr/>
        </p:nvSpPr>
        <p:spPr bwMode="auto">
          <a:xfrm>
            <a:off x="1992313" y="333375"/>
            <a:ext cx="28797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 sz="3600" b="1"/>
              <a:t>I cupolini dell’ATRIO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4" descr="w 03 + cupolino Giusep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0"/>
            <a:ext cx="8997950" cy="730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4" descr="03a + cupolino Giusep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144463"/>
            <a:ext cx="899795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4" descr="w 03b + cupolino Giusep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71438"/>
            <a:ext cx="8997950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w  001+AT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84138"/>
            <a:ext cx="5073650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Rectangle 3"/>
          <p:cNvSpPr>
            <a:spLocks noChangeArrowheads="1"/>
          </p:cNvSpPr>
          <p:nvPr/>
        </p:nvSpPr>
        <p:spPr bwMode="auto">
          <a:xfrm>
            <a:off x="7878763" y="555625"/>
            <a:ext cx="2543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 sz="2400">
                <a:solidFill>
                  <a:schemeClr val="bg1"/>
                </a:solidFill>
              </a:rPr>
              <a:t>Cupolino di Mosè</a:t>
            </a:r>
          </a:p>
        </p:txBody>
      </p:sp>
      <p:sp>
        <p:nvSpPr>
          <p:cNvPr id="272388" name="Oval 4"/>
          <p:cNvSpPr>
            <a:spLocks noChangeArrowheads="1"/>
          </p:cNvSpPr>
          <p:nvPr/>
        </p:nvSpPr>
        <p:spPr bwMode="auto">
          <a:xfrm>
            <a:off x="3792538" y="4508500"/>
            <a:ext cx="431800" cy="431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72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60000"/>
                <a:lumOff val="40000"/>
              </a:schemeClr>
            </a:gs>
            <a:gs pos="83000">
              <a:schemeClr val="accent2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4" descr="w Cupolino di Mosè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0"/>
            <a:ext cx="6118225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Rectangle 5"/>
          <p:cNvSpPr>
            <a:spLocks noChangeArrowheads="1"/>
          </p:cNvSpPr>
          <p:nvPr/>
        </p:nvSpPr>
        <p:spPr bwMode="auto">
          <a:xfrm>
            <a:off x="2640013" y="3357563"/>
            <a:ext cx="1728787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 sz="2400" b="1"/>
              <a:t>Cupolino di Mosè</a:t>
            </a:r>
          </a:p>
        </p:txBody>
      </p:sp>
      <p:sp>
        <p:nvSpPr>
          <p:cNvPr id="132100" name="Rectangle 6"/>
          <p:cNvSpPr>
            <a:spLocks noChangeArrowheads="1"/>
          </p:cNvSpPr>
          <p:nvPr/>
        </p:nvSpPr>
        <p:spPr bwMode="auto">
          <a:xfrm>
            <a:off x="1919288" y="333375"/>
            <a:ext cx="28797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it-IT" altLang="it-IT" sz="3600" b="1"/>
              <a:t>I cupolini dell’ATRIO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417</TotalTime>
  <Words>459</Words>
  <Application>Microsoft Office PowerPoint</Application>
  <PresentationFormat>Widescreen</PresentationFormat>
  <Paragraphs>121</Paragraphs>
  <Slides>105</Slides>
  <Notes>30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105</vt:i4>
      </vt:variant>
    </vt:vector>
  </HeadingPairs>
  <TitlesOfParts>
    <vt:vector size="109" baseType="lpstr">
      <vt:lpstr>Arial</vt:lpstr>
      <vt:lpstr>Calibri Light</vt:lpstr>
      <vt:lpstr>Calibri</vt:lpstr>
      <vt:lpstr>Struttura predefinita</vt:lpstr>
      <vt:lpstr>La Bibbia nei mosaici VENEZIA Basilica di San Marco</vt:lpstr>
      <vt:lpstr>Presentazione standard di PowerPoint</vt:lpstr>
      <vt:lpstr>Presentazione standard di PowerPoint</vt:lpstr>
      <vt:lpstr>Presentazione standard di PowerPoint</vt:lpstr>
      <vt:lpstr>VENEZIA: i mosaici  della basilica di San Marco  le foto e le didascalie  sono tratte dalle guide turistiche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ATRIO della Basilica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INTERNO  della Basilica vedi PowerPoint successivo 02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Claudio</dc:creator>
  <cp:lastModifiedBy>PC Claudio</cp:lastModifiedBy>
  <cp:revision>20</cp:revision>
  <dcterms:created xsi:type="dcterms:W3CDTF">2012-06-07T07:18:44Z</dcterms:created>
  <dcterms:modified xsi:type="dcterms:W3CDTF">2021-03-19T15:27:59Z</dcterms:modified>
</cp:coreProperties>
</file>